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61" r:id="rId15"/>
    <p:sldId id="352" r:id="rId16"/>
    <p:sldId id="337" r:id="rId17"/>
    <p:sldId id="300" r:id="rId18"/>
    <p:sldId id="353" r:id="rId19"/>
    <p:sldId id="304" r:id="rId20"/>
    <p:sldId id="340" r:id="rId21"/>
    <p:sldId id="348" r:id="rId22"/>
    <p:sldId id="392" r:id="rId23"/>
    <p:sldId id="406" r:id="rId24"/>
    <p:sldId id="400" r:id="rId25"/>
    <p:sldId id="401" r:id="rId26"/>
    <p:sldId id="362" r:id="rId27"/>
    <p:sldId id="286" r:id="rId28"/>
    <p:sldId id="30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36" d="100"/>
          <a:sy n="136" d="100"/>
        </p:scale>
        <p:origin x="257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2023-02-09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81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2023-02-09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unpredictability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9E552-C051-69AD-E329-C01895AAD675}"/>
              </a:ext>
            </a:extLst>
          </p:cNvPr>
          <p:cNvGrpSpPr/>
          <p:nvPr/>
        </p:nvGrpSpPr>
        <p:grpSpPr>
          <a:xfrm>
            <a:off x="661680" y="949377"/>
            <a:ext cx="2419181" cy="2655852"/>
            <a:chOff x="834921" y="946353"/>
            <a:chExt cx="2419181" cy="2655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B6ABC3-1575-7518-F472-5BFC6A0F2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60" t="59331" r="30688" b="6059"/>
            <a:stretch/>
          </p:blipFill>
          <p:spPr>
            <a:xfrm>
              <a:off x="1105853" y="946353"/>
              <a:ext cx="2148249" cy="239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1CC7C-A786-21FB-2037-F1575D7E2672}"/>
                </a:ext>
              </a:extLst>
            </p:cNvPr>
            <p:cNvSpPr txBox="1"/>
            <p:nvPr/>
          </p:nvSpPr>
          <p:spPr>
            <a:xfrm>
              <a:off x="1271097" y="3289040"/>
              <a:ext cx="1983005" cy="31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Nitrogen</a:t>
              </a:r>
              <a:r>
                <a:rPr lang="en-CA" sz="1200" b="0" i="0" u="none" strike="noStrike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 unpredictability</a:t>
              </a:r>
              <a:endParaRPr lang="en-CA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D2E7E-966A-52DA-86AF-0411A560C7AD}"/>
                </a:ext>
              </a:extLst>
            </p:cNvPr>
            <p:cNvSpPr txBox="1"/>
            <p:nvPr/>
          </p:nvSpPr>
          <p:spPr>
            <a:xfrm rot="16200000">
              <a:off x="-18082" y="1941304"/>
              <a:ext cx="1983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HR </a:t>
              </a:r>
              <a:r>
                <a:rPr lang="en-CA" sz="1200" b="0" i="0" u="none" strike="noStrike" baseline="0" dirty="0" err="1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ize</a:t>
              </a:r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 (ha)</a:t>
              </a:r>
              <a:endParaRPr lang="en-CA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generalized hypotheses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the relationships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the hypotheses with simulated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Testing the hypotheses with real data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Using a sample size greater than n =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analysis for:</a:t>
            </a:r>
          </a:p>
          <a:p>
            <a:pPr lvl="1"/>
            <a:r>
              <a:rPr lang="en-CA" sz="2800" dirty="0"/>
              <a:t>3,000+ animals</a:t>
            </a:r>
          </a:p>
          <a:p>
            <a:pPr lvl="1"/>
            <a:r>
              <a:rPr lang="en-CA" sz="2800" dirty="0"/>
              <a:t>85+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map&#10;&#10;Description automatically generated">
            <a:extLst>
              <a:ext uri="{FF2B5EF4-FFF2-40B4-BE49-F238E27FC236}">
                <a16:creationId xmlns:a16="http://schemas.microsoft.com/office/drawing/2014/main" id="{833AA1C5-8180-4275-9FBD-7FD1E69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/>
          <a:stretch/>
        </p:blipFill>
        <p:spPr>
          <a:xfrm>
            <a:off x="3327155" y="485443"/>
            <a:ext cx="8871284" cy="4577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Estimating abundance and unpredictability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7583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NDVI:</a:t>
            </a:r>
          </a:p>
          <a:p>
            <a:r>
              <a:rPr lang="en-CA" dirty="0"/>
              <a:t>Productivity</a:t>
            </a:r>
          </a:p>
          <a:p>
            <a:r>
              <a:rPr lang="en-CA" dirty="0"/>
              <a:t>Seasonality</a:t>
            </a:r>
          </a:p>
          <a:p>
            <a:r>
              <a:rPr lang="en-CA" dirty="0"/>
              <a:t>Weather, climate</a:t>
            </a:r>
          </a:p>
          <a:p>
            <a:r>
              <a:rPr lang="en-CA" dirty="0"/>
              <a:t>Extreme events (burns, floods)</a:t>
            </a:r>
          </a:p>
          <a:p>
            <a:r>
              <a:rPr lang="en-CA" dirty="0"/>
              <a:t>Does not measure prey</a:t>
            </a:r>
          </a:p>
          <a:p>
            <a:r>
              <a:rPr lang="en-CA" dirty="0"/>
              <a:t>Competitors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A5C06-A203-4C5B-9B96-6FCB8EDA9252}"/>
              </a:ext>
            </a:extLst>
          </p:cNvPr>
          <p:cNvSpPr txBox="1"/>
          <p:nvPr/>
        </p:nvSpPr>
        <p:spPr>
          <a:xfrm>
            <a:off x="8193505" y="4004312"/>
            <a:ext cx="3998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Map of NDVI by Ivan </a:t>
            </a:r>
            <a:r>
              <a:rPr lang="en-CA" dirty="0" err="1"/>
              <a:t>Shmakov</a:t>
            </a:r>
            <a:r>
              <a:rPr lang="en-CA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126534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957" y="1472126"/>
            <a:ext cx="4533632" cy="453363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/>
              <p:nvPr/>
            </p:nvSpPr>
            <p:spPr>
              <a:xfrm>
                <a:off x="1789146" y="1028526"/>
                <a:ext cx="3801528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3/4</m:t>
                          </m:r>
                        </m:sup>
                      </m:sSup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46" y="1028526"/>
                <a:ext cx="3801528" cy="47545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2F99-8B64-5EAF-01FD-A5E0A79BD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9229" y="6005758"/>
            <a:ext cx="2489088" cy="43096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CA" sz="2000" b="0" i="0" u="none" strike="noStrike" dirty="0">
                <a:effectLst/>
                <a:latin typeface="Slack-Lato"/>
              </a:rPr>
              <a:t>(Brown</a:t>
            </a:r>
            <a:r>
              <a:rPr lang="en-CA" sz="2000" dirty="0">
                <a:latin typeface="Slack-Lato"/>
              </a:rPr>
              <a:t> et al. 2004)</a:t>
            </a:r>
            <a:endParaRPr lang="en-CA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Energetic costs depends on temperature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F9F4931C-0F05-48AF-BED8-0E3B203B0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449" y="1472127"/>
            <a:ext cx="4533631" cy="4533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03E37-7BAC-470B-9119-094307900B98}"/>
                  </a:ext>
                </a:extLst>
              </p:cNvPr>
              <p:cNvSpPr txBox="1"/>
              <p:nvPr/>
            </p:nvSpPr>
            <p:spPr>
              <a:xfrm>
                <a:off x="6790175" y="1072016"/>
                <a:ext cx="39700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0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sz="2000" b="0" i="1" dirty="0" smtClean="0">
                          <a:latin typeface="Cambria Math" panose="02040503050406030204" pitchFamily="18" charset="0"/>
                        </a:rPr>
                        <m:t>=10.7 </m:t>
                      </m:r>
                      <m:sSup>
                        <m:sSupPr>
                          <m:ctrlPr>
                            <a:rPr lang="en-CA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−0.</m:t>
                          </m:r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684</m:t>
                          </m:r>
                        </m:sup>
                      </m:sSup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+6.03 </m:t>
                      </m:r>
                      <m:sSup>
                        <m:sSupPr>
                          <m:ctrlPr>
                            <a:rPr lang="en-CA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−0.697</m:t>
                          </m:r>
                        </m:sup>
                      </m:sSup>
                    </m:oMath>
                  </m:oMathPara>
                </a14:m>
                <a:endParaRPr lang="en-CA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03E37-7BAC-470B-9119-09430790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175" y="1072016"/>
                <a:ext cx="397006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9033C4-A0E9-4560-BAF2-3DA9FC55C0FE}"/>
              </a:ext>
            </a:extLst>
          </p:cNvPr>
          <p:cNvSpPr txBox="1">
            <a:spLocks/>
          </p:cNvSpPr>
          <p:nvPr/>
        </p:nvSpPr>
        <p:spPr>
          <a:xfrm>
            <a:off x="7705179" y="5975595"/>
            <a:ext cx="2140058" cy="430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2000" dirty="0">
                <a:latin typeface="Slack-Lato"/>
              </a:rPr>
              <a:t>(Taylor et al. 1982)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604691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1512" y="798181"/>
            <a:ext cx="5842844" cy="584284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Does speed depend on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73193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how bears will move in the future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06AE1-A131-4E1D-888C-6D96103D8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1" y="1006464"/>
            <a:ext cx="9144017" cy="54864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65BB8A-9F3B-039D-5067-19E8EC0DD81F}"/>
              </a:ext>
            </a:extLst>
          </p:cNvPr>
          <p:cNvSpPr/>
          <p:nvPr/>
        </p:nvSpPr>
        <p:spPr>
          <a:xfrm>
            <a:off x="1523991" y="1907523"/>
            <a:ext cx="256364" cy="3433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8BD98-FCC8-58DA-D61E-B881EFC02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3" r="96666" b="17683"/>
          <a:stretch/>
        </p:blipFill>
        <p:spPr>
          <a:xfrm>
            <a:off x="1428930" y="1713744"/>
            <a:ext cx="337484" cy="40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DD9539B7-1514-0D75-1AE5-51193993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0" t="19382" r="346" b="19382"/>
          <a:stretch/>
        </p:blipFill>
        <p:spPr>
          <a:xfrm>
            <a:off x="7896386" y="2866352"/>
            <a:ext cx="4250409" cy="34957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quality in 2005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933C444-2395-4565-F9D7-18814BF17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9" t="18333" r="33386" b="20431"/>
          <a:stretch/>
        </p:blipFill>
        <p:spPr>
          <a:xfrm>
            <a:off x="3572360" y="969101"/>
            <a:ext cx="4250409" cy="3495702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1194799A-41F7-7C90-1D44-34EBF3880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19419" r="66822" b="19346"/>
          <a:stretch/>
        </p:blipFill>
        <p:spPr>
          <a:xfrm>
            <a:off x="171773" y="2866352"/>
            <a:ext cx="4250409" cy="349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5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quality in 2005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F33EF-4B18-4B2C-A23B-90C59B8A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807" y="805943"/>
            <a:ext cx="8272386" cy="58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46ECB88C-3677-284A-BBE4-3DD6BCA9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7" y="1142074"/>
            <a:ext cx="10972822" cy="54864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637A4B-79F5-400B-5F50-269FF4A75E17}"/>
              </a:ext>
            </a:extLst>
          </p:cNvPr>
          <p:cNvGrpSpPr/>
          <p:nvPr/>
        </p:nvGrpSpPr>
        <p:grpSpPr>
          <a:xfrm>
            <a:off x="2456403" y="1400569"/>
            <a:ext cx="7279193" cy="446736"/>
            <a:chOff x="2313123" y="3519475"/>
            <a:chExt cx="7279193" cy="4467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1A0D89-D40B-E5FA-1167-AFCCA5871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9" t="11381" r="18740" b="82898"/>
            <a:stretch/>
          </p:blipFill>
          <p:spPr>
            <a:xfrm>
              <a:off x="7835098" y="3519475"/>
              <a:ext cx="1757218" cy="4467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935970-01D8-694C-1D58-972FAEEEB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11381" r="69996" b="82898"/>
            <a:stretch/>
          </p:blipFill>
          <p:spPr>
            <a:xfrm>
              <a:off x="2313123" y="3519475"/>
              <a:ext cx="1746360" cy="446736"/>
            </a:xfrm>
            <a:prstGeom prst="rect">
              <a:avLst/>
            </a:prstGeom>
          </p:spPr>
        </p:pic>
      </p:grp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E786AFC-E079-3EC3-D567-E0975993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7" t="38906" r="41160" b="35599"/>
          <a:stretch/>
        </p:blipFill>
        <p:spPr>
          <a:xfrm>
            <a:off x="5370161" y="2681208"/>
            <a:ext cx="2177886" cy="1662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99255A-BCA6-3BAB-72D0-82F908C79704}"/>
              </a:ext>
            </a:extLst>
          </p:cNvPr>
          <p:cNvSpPr/>
          <p:nvPr/>
        </p:nvSpPr>
        <p:spPr>
          <a:xfrm>
            <a:off x="5370161" y="4324027"/>
            <a:ext cx="848534" cy="34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5119914-2CFE-6CE5-909B-2EF07875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in 2100</a:t>
            </a:r>
          </a:p>
        </p:txBody>
      </p:sp>
    </p:spTree>
    <p:extLst>
      <p:ext uri="{BB962C8B-B14F-4D97-AF65-F5344CB8AC3E}">
        <p14:creationId xmlns:p14="http://schemas.microsoft.com/office/powerpoint/2010/main" val="147208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F9B33F-FB0D-437B-B8C1-6D60ADA5A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3" y="842205"/>
            <a:ext cx="11257374" cy="5710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1F6369-19E3-4667-B836-54E0EF68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DD5E5-659A-435A-B336-02DAB2EA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648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E61A9-CCEF-7A55-0E22-2A53DD8B059C}"/>
              </a:ext>
            </a:extLst>
          </p:cNvPr>
          <p:cNvSpPr/>
          <p:nvPr/>
        </p:nvSpPr>
        <p:spPr>
          <a:xfrm>
            <a:off x="554545" y="1114236"/>
            <a:ext cx="208464" cy="206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6882</TotalTime>
  <Words>1526</Words>
  <Application>Microsoft Office PowerPoint</Application>
  <PresentationFormat>Widescreen</PresentationFormat>
  <Paragraphs>166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AdvPSUnv</vt:lpstr>
      <vt:lpstr>Arial</vt:lpstr>
      <vt:lpstr>Calibri</vt:lpstr>
      <vt:lpstr>Calibri Light</vt:lpstr>
      <vt:lpstr>Cambria Math</vt:lpstr>
      <vt:lpstr>MyriadPro-Semibold</vt:lpstr>
      <vt:lpstr>Slack-Lato</vt:lpstr>
      <vt:lpstr>Office Theme</vt:lpstr>
      <vt:lpstr>How resource abundance and unpredictability affect animal movement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New generalized hypotheses</vt:lpstr>
      <vt:lpstr>Simulating the relationships</vt:lpstr>
      <vt:lpstr>Testing the hypotheses with simulated data</vt:lpstr>
      <vt:lpstr>Testing the hypotheses with real data</vt:lpstr>
      <vt:lpstr>Using a sample size greater than n = 1</vt:lpstr>
      <vt:lpstr>Estimating abundance and unpredictability</vt:lpstr>
      <vt:lpstr>Energetic costs depends on temperature</vt:lpstr>
      <vt:lpstr>Does speed depend on temperature?</vt:lpstr>
      <vt:lpstr>Predicting how bears will move in the future</vt:lpstr>
      <vt:lpstr>Bear habitat quality in 2005</vt:lpstr>
      <vt:lpstr>Bear habitat quality in 2005</vt:lpstr>
      <vt:lpstr>Bear habitat in 2100</vt:lpstr>
      <vt:lpstr>Timeline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Mezzini, Stefano</cp:lastModifiedBy>
  <cp:revision>259</cp:revision>
  <dcterms:created xsi:type="dcterms:W3CDTF">2021-11-11T16:37:17Z</dcterms:created>
  <dcterms:modified xsi:type="dcterms:W3CDTF">2023-02-09T23:25:18Z</dcterms:modified>
</cp:coreProperties>
</file>